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4" r:id="rId1"/>
  </p:sldMasterIdLst>
  <p:sldIdLst>
    <p:sldId id="256" r:id="rId2"/>
    <p:sldId id="257" r:id="rId3"/>
    <p:sldId id="261" r:id="rId4"/>
    <p:sldId id="264" r:id="rId5"/>
    <p:sldId id="265" r:id="rId6"/>
    <p:sldId id="284" r:id="rId7"/>
    <p:sldId id="278" r:id="rId8"/>
    <p:sldId id="285" r:id="rId9"/>
    <p:sldId id="280" r:id="rId10"/>
    <p:sldId id="287" r:id="rId11"/>
    <p:sldId id="288" r:id="rId12"/>
    <p:sldId id="290" r:id="rId13"/>
    <p:sldId id="291" r:id="rId14"/>
    <p:sldId id="266" r:id="rId15"/>
    <p:sldId id="267" r:id="rId16"/>
    <p:sldId id="268" r:id="rId17"/>
    <p:sldId id="293" r:id="rId18"/>
    <p:sldId id="294" r:id="rId19"/>
    <p:sldId id="272" r:id="rId20"/>
    <p:sldId id="273" r:id="rId21"/>
    <p:sldId id="275" r:id="rId22"/>
    <p:sldId id="276" r:id="rId23"/>
    <p:sldId id="281" r:id="rId24"/>
    <p:sldId id="282" r:id="rId25"/>
    <p:sldId id="283" r:id="rId26"/>
    <p:sldId id="295" r:id="rId27"/>
    <p:sldId id="29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90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9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82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145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823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139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190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820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99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30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45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49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9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5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96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4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66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2BBC195-4E24-429F-8189-139363D1D37E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B55BCCD-99ED-4A1F-B877-DAE96E61BE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498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  <p:sldLayoutId id="2147484218" r:id="rId14"/>
    <p:sldLayoutId id="2147484219" r:id="rId15"/>
    <p:sldLayoutId id="2147484220" r:id="rId16"/>
    <p:sldLayoutId id="21474842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https://pt.wikipedia.org/wiki/Condutor_el%C3%A9trico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pt.wikipedia.org/wiki/Circuito_eletr%C3%B4nic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Curto-circuito" TargetMode="External"/><Relationship Id="rId5" Type="http://schemas.openxmlformats.org/officeDocument/2006/relationships/hyperlink" Target="https://pt.wikipedia.org/wiki/Isolante_el%C3%A9trico" TargetMode="External"/><Relationship Id="rId4" Type="http://schemas.openxmlformats.org/officeDocument/2006/relationships/hyperlink" Target="https://pt.wikipedia.org/wiki/Circuito_impress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PU" TargetMode="External"/><Relationship Id="rId7" Type="http://schemas.microsoft.com/office/2007/relationships/hdphoto" Target="../media/hdphoto7.wdp"/><Relationship Id="rId2" Type="http://schemas.openxmlformats.org/officeDocument/2006/relationships/hyperlink" Target="https://pt.wikipedia.org/wiki/Circuito_impress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pt.wikipedia.org/wiki/Serial_ATA" TargetMode="External"/><Relationship Id="rId4" Type="http://schemas.openxmlformats.org/officeDocument/2006/relationships/hyperlink" Target="https://pt.wikipedia.org/wiki/Placa_m%C3%A3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ester.com/usb30.php#usb-c" TargetMode="External"/><Relationship Id="rId2" Type="http://schemas.openxmlformats.org/officeDocument/2006/relationships/hyperlink" Target="https://www.infowester.com/usb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owester.com/displayport.php" TargetMode="External"/><Relationship Id="rId4" Type="http://schemas.openxmlformats.org/officeDocument/2006/relationships/hyperlink" Target="https://www.infowester.com/hdmi.ph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wester.com/conectoresvideo.ph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ester.com/memoria.php" TargetMode="External"/><Relationship Id="rId2" Type="http://schemas.openxmlformats.org/officeDocument/2006/relationships/hyperlink" Target="https://www.infowester.com/processadores.php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ester.com/hd.php" TargetMode="External"/><Relationship Id="rId2" Type="http://schemas.openxmlformats.org/officeDocument/2006/relationships/hyperlink" Target="https://www.infowester.com/ssd.ph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com.br/content/www/br/pt/support/articles/000088168/processors/intel-core-processor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wester.com/fontesatx.ph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ester.com/ssd-m2-nvme.php" TargetMode="External"/><Relationship Id="rId2" Type="http://schemas.openxmlformats.org/officeDocument/2006/relationships/hyperlink" Target="https://www.infowester.com/sata.php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6.png"/><Relationship Id="rId4" Type="http://schemas.openxmlformats.org/officeDocument/2006/relationships/hyperlink" Target="https://www.infowester.com/sd_microsd.php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uperacaodedadoshd.com.br/o-que-e-sata-e-qual-a-diferenca-para-o-pata-ide/" TargetMode="External"/><Relationship Id="rId7" Type="http://schemas.openxmlformats.org/officeDocument/2006/relationships/hyperlink" Target="https://tecnoblog.net/responde/diferencas-placas-mae-micro-atx-mini-nano-pico-itx/" TargetMode="External"/><Relationship Id="rId2" Type="http://schemas.openxmlformats.org/officeDocument/2006/relationships/hyperlink" Target="https://www.topgadget.com.br/howto/computador/o-que-sao-os-slots-de-expansao.htm#:~:text=Um%20slot%20de%20expans%C3%A3o%20refere,voc%C3%AA%20comprou%20a%20placa%2Dm%C3%A3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chtudo.com.br/noticias/2012/11/entenda-o-que-e-sata-e-qual-diferenca-para-o-ide.ghtml" TargetMode="External"/><Relationship Id="rId5" Type="http://schemas.openxmlformats.org/officeDocument/2006/relationships/hyperlink" Target="https://sergiomartins.pt/v2/2020/08/20/northbridge-southbridge/" TargetMode="External"/><Relationship Id="rId4" Type="http://schemas.openxmlformats.org/officeDocument/2006/relationships/hyperlink" Target="https://pt.wikipedia.org/wiki/Jumper#:~:text=Jumper%20%C3%A9%20um%20pequeno%20condutor,como%20placas%2Dm%C3%A3e%20de%20computadore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us.com/" TargetMode="External"/><Relationship Id="rId7" Type="http://schemas.microsoft.com/office/2007/relationships/hdphoto" Target="../media/hdphoto3.wdp"/><Relationship Id="rId2" Type="http://schemas.openxmlformats.org/officeDocument/2006/relationships/hyperlink" Target="https://www.asro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msi.com/" TargetMode="External"/><Relationship Id="rId4" Type="http://schemas.openxmlformats.org/officeDocument/2006/relationships/hyperlink" Target="https://www.gigabyt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wester.com/thunderbolt.ph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34265-120F-4095-A845-7BFDC3F25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Placa mãe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A9A71C-1888-4C18-82A5-E6BBEDC95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605755"/>
            <a:ext cx="9440034" cy="1049867"/>
          </a:xfrm>
        </p:spPr>
        <p:txBody>
          <a:bodyPr/>
          <a:lstStyle/>
          <a:p>
            <a:r>
              <a:rPr lang="pt-BR" dirty="0"/>
              <a:t>Rick Lindo</a:t>
            </a:r>
          </a:p>
        </p:txBody>
      </p:sp>
    </p:spTree>
    <p:extLst>
      <p:ext uri="{BB962C8B-B14F-4D97-AF65-F5344CB8AC3E}">
        <p14:creationId xmlns:p14="http://schemas.microsoft.com/office/powerpoint/2010/main" val="244262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Northbridge e Southbridge - Componenti principali del pc">
            <a:extLst>
              <a:ext uri="{FF2B5EF4-FFF2-40B4-BE49-F238E27FC236}">
                <a16:creationId xmlns:a16="http://schemas.microsoft.com/office/drawing/2014/main" id="{29116680-21F9-43A8-95B0-E5D27B48B8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5971" y="2170684"/>
            <a:ext cx="3810532" cy="31817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37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419D3-54CD-465B-AA7B-965BA5E4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45" y="1831972"/>
            <a:ext cx="2586832" cy="1731435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Jumper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4159D0-3B6C-4FF4-AF35-571108FF7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7" y="3114674"/>
            <a:ext cx="5249863" cy="3571875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i="1" dirty="0"/>
              <a:t>Jumper</a:t>
            </a:r>
            <a:r>
              <a:rPr lang="pt-BR" dirty="0"/>
              <a:t> é um pequeno condutor utilizado para conectar dois pontos de um </a:t>
            </a:r>
            <a:r>
              <a:rPr lang="pt-BR" dirty="0">
                <a:hlinkClick r:id="rId2" tooltip="Circuito eletrônico"/>
              </a:rPr>
              <a:t>circuito eletrônico</a:t>
            </a:r>
            <a:r>
              <a:rPr lang="pt-BR" dirty="0"/>
              <a:t>. São geralmente utilizados para configurar placas de circuitos, como placas-mães de computadores.</a:t>
            </a:r>
          </a:p>
          <a:p>
            <a:r>
              <a:rPr lang="pt-BR" dirty="0"/>
              <a:t>Também denomina-se </a:t>
            </a:r>
            <a:r>
              <a:rPr lang="pt-BR" i="1" dirty="0"/>
              <a:t>jumper</a:t>
            </a:r>
            <a:r>
              <a:rPr lang="pt-BR" dirty="0"/>
              <a:t> um segmento de fio </a:t>
            </a:r>
            <a:r>
              <a:rPr lang="pt-BR" dirty="0">
                <a:hlinkClick r:id="rId3" tooltip="Condutor elétrico"/>
              </a:rPr>
              <a:t>condutor</a:t>
            </a:r>
            <a:r>
              <a:rPr lang="pt-BR" dirty="0"/>
              <a:t> soldado diretamente às ilhas de uma placa de </a:t>
            </a:r>
            <a:r>
              <a:rPr lang="pt-BR" dirty="0">
                <a:hlinkClick r:id="rId4" tooltip="Circuito impresso"/>
              </a:rPr>
              <a:t>circuito impresso</a:t>
            </a:r>
            <a:r>
              <a:rPr lang="pt-BR" dirty="0"/>
              <a:t> com a função de interligar dois pontos do circuito.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F1E307C-F129-4AFC-AF8C-EBD4E4FB49B9}"/>
              </a:ext>
            </a:extLst>
          </p:cNvPr>
          <p:cNvSpPr txBox="1">
            <a:spLocks/>
          </p:cNvSpPr>
          <p:nvPr/>
        </p:nvSpPr>
        <p:spPr>
          <a:xfrm>
            <a:off x="6704012" y="3114675"/>
            <a:ext cx="5249863" cy="3571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Os pinos de </a:t>
            </a:r>
            <a:r>
              <a:rPr lang="pt-BR" i="1" dirty="0"/>
              <a:t>jumper</a:t>
            </a:r>
            <a:r>
              <a:rPr lang="pt-BR" dirty="0"/>
              <a:t> são arranjados, lado a lado, em grupos chamados Blocos de Jumper e cada grupo tem pelo menos um par de pinos. Uma pequena peça condutora com o tamanho apropriado é conectada aos pinos, fechando, assim, o circuito.</a:t>
            </a:r>
          </a:p>
          <a:p>
            <a:r>
              <a:rPr lang="pt-BR" i="1" dirty="0"/>
              <a:t>Jumpers</a:t>
            </a:r>
            <a:r>
              <a:rPr lang="pt-BR" dirty="0"/>
              <a:t> são condutores elétricos, geralmente encapsulados por um bloco </a:t>
            </a:r>
            <a:r>
              <a:rPr lang="pt-BR" dirty="0">
                <a:hlinkClick r:id="rId5" tooltip="Isolante elétrico"/>
              </a:rPr>
              <a:t>isolante</a:t>
            </a:r>
            <a:r>
              <a:rPr lang="pt-BR" dirty="0"/>
              <a:t> de plástico. Isso evita o risco de o </a:t>
            </a:r>
            <a:r>
              <a:rPr lang="pt-BR" i="1" dirty="0"/>
              <a:t>jumper</a:t>
            </a:r>
            <a:r>
              <a:rPr lang="pt-BR" dirty="0"/>
              <a:t>, acidentalmente, fechar </a:t>
            </a:r>
            <a:r>
              <a:rPr lang="pt-BR" dirty="0">
                <a:hlinkClick r:id="rId6" tooltip="Curto-circuito"/>
              </a:rPr>
              <a:t>curto-circuito</a:t>
            </a:r>
            <a:r>
              <a:rPr lang="pt-BR" dirty="0"/>
              <a:t> (particularmente quando é derrubado sobre circuitos em funcionamento).</a:t>
            </a:r>
          </a:p>
        </p:txBody>
      </p:sp>
      <p:pic>
        <p:nvPicPr>
          <p:cNvPr id="2050" name="Picture 2" descr="Nos pinos, mostrados na imagem, jumpers podem ser colocados. A posição e a presença de jumpers nos pinos pode alterar radicalmente o funcionamento do sistema (Foto: Reprodução/Stockarch) — Foto: TechTudo">
            <a:extLst>
              <a:ext uri="{FF2B5EF4-FFF2-40B4-BE49-F238E27FC236}">
                <a16:creationId xmlns:a16="http://schemas.microsoft.com/office/drawing/2014/main" id="{9ADA4F3C-94DF-4BF5-BCAA-C75ED3FA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58" y="830790"/>
            <a:ext cx="2808914" cy="18669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A71A707-8E33-4781-A897-C3C6BF2CFBCB}"/>
              </a:ext>
            </a:extLst>
          </p:cNvPr>
          <p:cNvSpPr txBox="1">
            <a:spLocks/>
          </p:cNvSpPr>
          <p:nvPr/>
        </p:nvSpPr>
        <p:spPr>
          <a:xfrm>
            <a:off x="8035527" y="1831971"/>
            <a:ext cx="2586832" cy="17314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Formato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258071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A5511-5C80-4AE0-9EF8-63B2E94C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477807"/>
            <a:ext cx="8534400" cy="1507067"/>
          </a:xfrm>
        </p:spPr>
        <p:txBody>
          <a:bodyPr/>
          <a:lstStyle/>
          <a:p>
            <a:r>
              <a:rPr lang="pt-BR" dirty="0"/>
              <a:t>Uso e para que serve na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19D0AE-3AC0-4C1D-B30C-421B54935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695325"/>
            <a:ext cx="6562725" cy="356235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Usam-se 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jumpers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desde a criação das placas de 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tooltip="Circuito impress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circuitos impressos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Quando se põe um 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jumper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sobre dois ou mais pinos, estabelece-se uma conexão elétrica entre eles, e o equipamento é, então, instruído a funcionar de acordo com determinadas configurações. Por exemplo, com computadores antigos, a velocidade e tensão elétrica da 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CPU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CPU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eram configuradas por jumpers.</a:t>
            </a:r>
          </a:p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Alguns manuais referem-se às configurações dos 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jumpers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como ligado ou desligado, ou fechado ou aberto. Quando um 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jumper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está conectado a pelo menos dois pinos, está fechado. Quando está conectado apenas a um pino ou a nenhum pino, está aberto.</a:t>
            </a:r>
          </a:p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 computadores, o uso mais comum para os 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jumpers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era configurando como a 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Placa mã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placa mãe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reconheceria o disco rígido do computador, podendo ser "mestre" ou "escravo". Está cada vez mais em desuso com a maior utilização dos equipamentos 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tooltip="Serial 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SATA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Picture 2" descr="Nos pinos, mostrados na imagem, jumpers podem ser colocados. A posição e a presença de jumpers nos pinos pode alterar radicalmente o funcionamento do sistema (Foto: Reprodução/Stockarch) — Foto: TechTudo">
            <a:extLst>
              <a:ext uri="{FF2B5EF4-FFF2-40B4-BE49-F238E27FC236}">
                <a16:creationId xmlns:a16="http://schemas.microsoft.com/office/drawing/2014/main" id="{C8C04C1B-EFB8-425D-AEDD-22BAF331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28" y="994834"/>
            <a:ext cx="4118767" cy="25918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62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79660-D7C6-455D-97C0-21C79EE1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162" y="4487332"/>
            <a:ext cx="8534400" cy="1507067"/>
          </a:xfrm>
        </p:spPr>
        <p:txBody>
          <a:bodyPr/>
          <a:lstStyle/>
          <a:p>
            <a:r>
              <a:rPr lang="pt-BR" dirty="0"/>
              <a:t>Onde são Encontrados?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3679EE-5021-433D-ABA4-7DF71ABCE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6088063" cy="352425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Atualmente, os jumpers vêm caindo em desuso quando o assunto são placas. Mas discos rígidos do padrão IDE ainda apresentam essas chaves em seu conjunto. Nos HDs, os jumpers são utilizados para determinar o comportamento e a hierarquia do disco rígido perante o sistema.</a:t>
            </a:r>
          </a:p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exemplo, removendo um jumper e o posicionando em outro espaço, determina que o disco rígido se comportará como uma unidade slave do sistema, ou seja, que não está encarregada de boot e de inicializar o sistema. Alguns discos possuem jumpers que determinam velocidade de leitura e que até podem limitar o espaço de armazenamento do disco.</a:t>
            </a:r>
          </a:p>
        </p:txBody>
      </p:sp>
      <p:pic>
        <p:nvPicPr>
          <p:cNvPr id="4" name="Picture 2" descr="Nos pinos, mostrados na imagem, jumpers podem ser colocados. A posição e a presença de jumpers nos pinos pode alterar radicalmente o funcionamento do sistema (Foto: Reprodução/Stockarch) — Foto: TechTudo">
            <a:extLst>
              <a:ext uri="{FF2B5EF4-FFF2-40B4-BE49-F238E27FC236}">
                <a16:creationId xmlns:a16="http://schemas.microsoft.com/office/drawing/2014/main" id="{65EDB784-2B4D-46CE-9629-8AAB19B3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863601"/>
            <a:ext cx="3979945" cy="30765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200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BC5D2-2047-4E72-95C1-DB427A58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Conectores Traseiros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E0AFA-0C60-404D-B047-F0348D07A26E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pt-BR" dirty="0"/>
              <a:t>Em um dos cantos da placa-mãe, encontramos vários conectores posicionados na borda do componente. Essa localização permite que eles possam ser acessados a partir da traseira do gabinete.</a:t>
            </a:r>
          </a:p>
          <a:p>
            <a:r>
              <a:rPr lang="pt-BR" dirty="0"/>
              <a:t>Ali, há conectores como:</a:t>
            </a:r>
          </a:p>
          <a:p>
            <a:r>
              <a:rPr lang="pt-BR" dirty="0">
                <a:hlinkClick r:id="rId2"/>
              </a:rPr>
              <a:t>USB tipo A</a:t>
            </a:r>
            <a:endParaRPr lang="pt-BR" dirty="0"/>
          </a:p>
          <a:p>
            <a:r>
              <a:rPr lang="pt-BR" dirty="0">
                <a:hlinkClick r:id="rId3"/>
              </a:rPr>
              <a:t>USB-C</a:t>
            </a:r>
            <a:endParaRPr lang="pt-BR" dirty="0"/>
          </a:p>
          <a:p>
            <a:r>
              <a:rPr lang="pt-BR" dirty="0">
                <a:hlinkClick r:id="rId4"/>
              </a:rPr>
              <a:t>HDMI (vídeo)</a:t>
            </a:r>
            <a:endParaRPr lang="pt-BR" dirty="0"/>
          </a:p>
          <a:p>
            <a:r>
              <a:rPr lang="pt-BR" dirty="0">
                <a:hlinkClick r:id="rId5"/>
              </a:rPr>
              <a:t>VGA (vídeo)</a:t>
            </a:r>
            <a:endParaRPr lang="pt-BR" dirty="0"/>
          </a:p>
          <a:p>
            <a:r>
              <a:rPr lang="pt-BR" dirty="0"/>
              <a:t>Ethernet (cabo de rede)</a:t>
            </a:r>
          </a:p>
          <a:p>
            <a:r>
              <a:rPr lang="pt-BR" dirty="0"/>
              <a:t>Áudio (como caixas de som e fones)</a:t>
            </a:r>
          </a:p>
          <a:p>
            <a:r>
              <a:rPr lang="pt-BR" dirty="0"/>
              <a:t>PS/2 (para teclado) </a:t>
            </a:r>
          </a:p>
          <a:p>
            <a:r>
              <a:rPr lang="pt-BR" dirty="0" err="1"/>
              <a:t>Etc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65759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44DF6-BFB1-4FE6-9AE9-76B67366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Conectores Traseiros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0F3824-8BE5-4199-BFC9-B8E61E36BAF2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dirty="0"/>
              <a:t>Motherboards antigas traziam conectores como paralelo (muito usado para impressoras) e </a:t>
            </a:r>
            <a:r>
              <a:rPr lang="pt-BR" dirty="0">
                <a:hlinkClick r:id="rId2"/>
              </a:rPr>
              <a:t>VGA (vídeo)</a:t>
            </a:r>
            <a:r>
              <a:rPr lang="pt-BR" dirty="0"/>
              <a:t>. Esses padrões foram substituídos por tecnologias mais modernas, como USB e HDMI.</a:t>
            </a:r>
          </a:p>
          <a:p>
            <a:r>
              <a:rPr lang="pt-BR" dirty="0"/>
              <a:t>A quantidade e a variedade de conectores traseiros mudam de modelo para modelo. Alguns trazem quatro ou seis portas USB, por exemplo. Outros, duas conexões Ethernet.</a:t>
            </a:r>
          </a:p>
          <a:p>
            <a:r>
              <a:rPr lang="pt-BR" dirty="0"/>
              <a:t>Como a disposição dos conectores traseiros varia de acordo com o modelo, as placas-mãe costumam vir acompanhada de um "espelho". Trata-se de uma peça, normalmente de alumínio, que serve de moldura para os conectores. Modelos mais sofisticados colocam esses componentes dentro de uma espécie de caixa, dispensando o tal "espelho".</a:t>
            </a:r>
          </a:p>
        </p:txBody>
      </p:sp>
    </p:spTree>
    <p:extLst>
      <p:ext uri="{BB962C8B-B14F-4D97-AF65-F5344CB8AC3E}">
        <p14:creationId xmlns:p14="http://schemas.microsoft.com/office/powerpoint/2010/main" val="67889376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ca-mãe - CCM">
            <a:extLst>
              <a:ext uri="{FF2B5EF4-FFF2-40B4-BE49-F238E27FC236}">
                <a16:creationId xmlns:a16="http://schemas.microsoft.com/office/drawing/2014/main" id="{9C07B633-8D74-4B94-AD59-31D4F7AD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2767012"/>
            <a:ext cx="5448300" cy="13239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75575-4CCC-47A8-ACE1-5C468A05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Slot de expansão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82E199-1D4E-4D66-8A53-678AF784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7" y="2066925"/>
            <a:ext cx="5087938" cy="340042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fontAlgn="base"/>
            <a:r>
              <a:rPr lang="pt-BR" dirty="0"/>
              <a:t>Um slot de expansão refere-se a qualquer um dos slots da placa-mãe que pode conter uma placa de expansão para expandir a funcionalidade do computador, como uma placa de vídeo, placa de rede ou placa de som.</a:t>
            </a:r>
          </a:p>
          <a:p>
            <a:pPr fontAlgn="base"/>
            <a:r>
              <a:rPr lang="pt-BR" dirty="0"/>
              <a:t>O slot de expansão ou barramento é a conexão que podemos conectar a nova placa que você comprou a placa-mãe. Por exemplo, por meio do slot, podemos usar a placa de vídeo mais recente em um PC um pouco mais antigo que possui uma placa de vídeo integrada simples.</a:t>
            </a:r>
          </a:p>
          <a:p>
            <a:pPr fontAlgn="base"/>
            <a:r>
              <a:rPr lang="pt-BR" dirty="0"/>
              <a:t>O objetivo dos slots de expansão é dar flexibilidade aos computadores e permitir atualizações de hardware; slots de expansão, por exemplo, permitem instalar um novo modem, placas de som e vídeo em um computador.</a:t>
            </a:r>
          </a:p>
          <a:p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9D58AAD-F459-4B38-BD05-F7B4109FA614}"/>
              </a:ext>
            </a:extLst>
          </p:cNvPr>
          <p:cNvSpPr txBox="1">
            <a:spLocks/>
          </p:cNvSpPr>
          <p:nvPr/>
        </p:nvSpPr>
        <p:spPr>
          <a:xfrm>
            <a:off x="6410327" y="2066924"/>
            <a:ext cx="5087938" cy="34004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/>
              <a:t>A placa de expansão é conectada diretamente à porta de expansão, para que a placa-mãe tenha acesso direto ao hardware. </a:t>
            </a:r>
          </a:p>
          <a:p>
            <a:pPr fontAlgn="base"/>
            <a:r>
              <a:rPr lang="pt-BR" dirty="0"/>
              <a:t>No entanto, como todos os computadores têm um número limitado de slots de expansão, é importante abrir o computador e verificar o que está disponível antes de comprar um.</a:t>
            </a:r>
          </a:p>
          <a:p>
            <a:pPr fontAlgn="base"/>
            <a:r>
              <a:rPr lang="pt-BR" dirty="0"/>
              <a:t>Alguns sistemas mais antigos exigem o uso de uma placa </a:t>
            </a:r>
            <a:r>
              <a:rPr lang="pt-BR" dirty="0" err="1"/>
              <a:t>Riser</a:t>
            </a:r>
            <a:r>
              <a:rPr lang="pt-BR" dirty="0"/>
              <a:t> para adicionar placas de expansão adicionais, mas os computadores modernos geralmente não apenas têm opções de slots de expansão suficientes, mas também possuem recursos integrados diretamente na placa-mãe, eliminando a necessidade de muitas placas de expansão.</a:t>
            </a:r>
          </a:p>
          <a:p>
            <a:pPr fontAlgn="base"/>
            <a:r>
              <a:rPr lang="pt-BR" dirty="0"/>
              <a:t>Os slots de expansão às vezes são chamados de </a:t>
            </a:r>
            <a:r>
              <a:rPr lang="pt-BR" i="1" dirty="0"/>
              <a:t>slots de barramento</a:t>
            </a:r>
            <a:r>
              <a:rPr lang="pt-BR" dirty="0"/>
              <a:t> ou </a:t>
            </a:r>
            <a:r>
              <a:rPr lang="pt-BR" i="1" dirty="0"/>
              <a:t>portas de expansão</a:t>
            </a:r>
            <a:r>
              <a:rPr lang="pt-BR" dirty="0"/>
              <a:t>. As aberturas na parte traseira da caixa do computador também são chamadas de slots de expansão.</a:t>
            </a:r>
          </a:p>
          <a:p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829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E018D-5908-4FF4-815B-76F3FCC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111" y="876255"/>
            <a:ext cx="2612661" cy="248690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fontAlgn="base"/>
            <a:r>
              <a:rPr lang="pt-BR" b="1" dirty="0"/>
              <a:t>O que é slot?</a:t>
            </a:r>
          </a:p>
          <a:p>
            <a:pPr fontAlgn="base"/>
            <a:r>
              <a:rPr lang="pt-BR" dirty="0"/>
              <a:t>Slot é um termo em inglês para designar ranhura, fenda, conector, encaixe ou espaço.</a:t>
            </a:r>
          </a:p>
          <a:p>
            <a:pPr fontAlgn="base"/>
            <a:r>
              <a:rPr lang="pt-BR" dirty="0"/>
              <a:t>Sua função é ligar os periféricos ao barramento e suas velocidades são correspondentes dos seus respectivos barramentos.</a:t>
            </a:r>
          </a:p>
          <a:p>
            <a:endParaRPr lang="pt-BR" dirty="0"/>
          </a:p>
        </p:txBody>
      </p:sp>
      <p:pic>
        <p:nvPicPr>
          <p:cNvPr id="3074" name="Picture 2" descr="https://www.topgadget.com.br/wp-content/uploads/2022/07/pci_slots.gif">
            <a:extLst>
              <a:ext uri="{FF2B5EF4-FFF2-40B4-BE49-F238E27FC236}">
                <a16:creationId xmlns:a16="http://schemas.microsoft.com/office/drawing/2014/main" id="{776338C0-77FE-44DF-95B5-F393D04E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02" y="810411"/>
            <a:ext cx="2765489" cy="26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4CC8D9B-5EE1-4A1D-B263-4A584734263C}"/>
              </a:ext>
            </a:extLst>
          </p:cNvPr>
          <p:cNvSpPr txBox="1">
            <a:spLocks/>
          </p:cNvSpPr>
          <p:nvPr/>
        </p:nvSpPr>
        <p:spPr>
          <a:xfrm>
            <a:off x="3163857" y="3704744"/>
            <a:ext cx="4646293" cy="2486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dirty="0"/>
              <a:t>Ao longo dos anos, houve vários tipos de slots de expansão, incluindo PCI, AGP, AMR, CNR, ISA, EISA e VESA, mas o mais popular usado hoje é o </a:t>
            </a:r>
            <a:r>
              <a:rPr lang="pt-BR" dirty="0" err="1"/>
              <a:t>PCIe</a:t>
            </a:r>
            <a:r>
              <a:rPr lang="pt-BR" dirty="0"/>
              <a:t>.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6130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9BF57-B4F0-4848-8B0B-26CFB6BF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Processador e Memória RAM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2DED8D-6F7B-4CC5-9266-6021CD272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5182205" cy="309961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Aqui encontramos o soquete (</a:t>
            </a:r>
            <a:r>
              <a:rPr lang="pt-BR" i="1" dirty="0"/>
              <a:t>socket</a:t>
            </a:r>
            <a:r>
              <a:rPr lang="pt-BR" dirty="0"/>
              <a:t>) para a instalação do item mais importante da máquina: o </a:t>
            </a:r>
            <a:r>
              <a:rPr lang="pt-BR" dirty="0">
                <a:hlinkClick r:id="rId2"/>
              </a:rPr>
              <a:t>processador (CPU)</a:t>
            </a:r>
            <a:r>
              <a:rPr lang="pt-BR" dirty="0"/>
              <a:t>. Ao lado, estão as ranhuras para fixação dos módulos ou pentes de </a:t>
            </a:r>
            <a:r>
              <a:rPr lang="pt-BR" dirty="0">
                <a:hlinkClick r:id="rId3"/>
              </a:rPr>
              <a:t>memória RAM</a:t>
            </a:r>
            <a:r>
              <a:rPr lang="pt-BR" dirty="0"/>
              <a:t>. Normalmente, há duas ou quatro delas.</a:t>
            </a:r>
          </a:p>
          <a:p>
            <a:r>
              <a:rPr lang="pt-BR" dirty="0"/>
              <a:t>Neste ponto, é essencial ter ciência de que a placa-mãe só suporta famílias específicas de processadores. Isso significa que você não pode instalar qualquer CPU nela.</a:t>
            </a:r>
          </a:p>
          <a:p>
            <a:r>
              <a:rPr lang="pt-BR" dirty="0"/>
              <a:t>Há duas razões principais para isso. A primeira é que os processadores suportados são determinados pelo chipset (componente a ser abordado ainda neste texto). Além disso, cada família de processador tem um soquete (encaixe) diferente.</a:t>
            </a:r>
          </a:p>
        </p:txBody>
      </p:sp>
      <p:pic>
        <p:nvPicPr>
          <p:cNvPr id="5" name="Picture 2" descr="Área do processador (que está abaixo da ventoinha e dissipador) e slots de RAM">
            <a:extLst>
              <a:ext uri="{FF2B5EF4-FFF2-40B4-BE49-F238E27FC236}">
                <a16:creationId xmlns:a16="http://schemas.microsoft.com/office/drawing/2014/main" id="{B0914D8C-FEF0-4FF1-9E4E-B91635A3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6825" y="2011778"/>
            <a:ext cx="3745249" cy="26751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254708-E525-4EDB-8F0C-7459B510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246" y="1505530"/>
            <a:ext cx="7729728" cy="310198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/>
              <a:t>Placa-mãe, também denominada </a:t>
            </a:r>
            <a:r>
              <a:rPr lang="pt-BR" i="1" dirty="0"/>
              <a:t>mainboard</a:t>
            </a:r>
            <a:r>
              <a:rPr lang="pt-BR" dirty="0"/>
              <a:t> ou </a:t>
            </a:r>
            <a:r>
              <a:rPr lang="pt-BR" i="1" dirty="0"/>
              <a:t>motherboard</a:t>
            </a:r>
            <a:r>
              <a:rPr lang="pt-BR" dirty="0"/>
              <a:t>, é uma placa de circuito impresso eletrônico e é considerado um dos elementos mais importante de um computador, pois tem como função permitir que o processador se comunique com todos os periféricos instalados.</a:t>
            </a:r>
          </a:p>
          <a:p>
            <a:r>
              <a:rPr lang="pt-BR" dirty="0"/>
              <a:t>Ela também contém slots (conexões) e conectores específicos para processador (CPU), memória RAM, unidades de armazenamento (</a:t>
            </a:r>
            <a:r>
              <a:rPr lang="pt-BR" dirty="0">
                <a:hlinkClick r:id="rId2"/>
              </a:rPr>
              <a:t>SSD</a:t>
            </a:r>
            <a:r>
              <a:rPr lang="pt-BR" dirty="0"/>
              <a:t> ou </a:t>
            </a:r>
            <a:r>
              <a:rPr lang="pt-BR" dirty="0">
                <a:hlinkClick r:id="rId3"/>
              </a:rPr>
              <a:t>HD</a:t>
            </a:r>
            <a:r>
              <a:rPr lang="pt-BR" dirty="0"/>
              <a:t>), placa de vídeo (GPU) e assim por diante.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720289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3839E-88AA-47EA-9C0E-EC406072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Processador e Memória </a:t>
            </a:r>
            <a:r>
              <a:rPr lang="pt-BR" dirty="0" err="1"/>
              <a:t>Ram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6DA03-ED3A-4C55-8F02-6330136BC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exemplo, as CPUs Intel Core de 13ª geração usam um soquete do tipo LGA1700. Já os processadores Intel Core de 11ª geração são baseados no LGA1200, </a:t>
            </a:r>
            <a:r>
              <a:rPr lang="pt-BR" dirty="0">
                <a:hlinkClick r:id="rId2"/>
              </a:rPr>
              <a:t>um soquete diferente</a:t>
            </a:r>
            <a:r>
              <a:rPr lang="pt-BR" dirty="0"/>
              <a:t>.</a:t>
            </a:r>
          </a:p>
          <a:p>
            <a:r>
              <a:rPr lang="pt-BR" dirty="0"/>
              <a:t>Você também deve observar o tipo de memória RAM suportado pela motherboard. Um modelo que trabalha apenas com módulos DDR4 não vai funcionar com pentes DDR5 e vice-versa.</a:t>
            </a:r>
          </a:p>
          <a:p>
            <a:r>
              <a:rPr lang="pt-BR" dirty="0"/>
              <a:t>Voltando ao processador, você vai notar que há alguns furinhos ao redor do soquete. Eles servem para a fixação da ventoinha ou de outro mecanismo de resfriamento, que mantém a CPU dentro de temperaturas seguras de operação.</a:t>
            </a:r>
          </a:p>
        </p:txBody>
      </p:sp>
    </p:spTree>
    <p:extLst>
      <p:ext uri="{BB962C8B-B14F-4D97-AF65-F5344CB8AC3E}">
        <p14:creationId xmlns:p14="http://schemas.microsoft.com/office/powerpoint/2010/main" val="415890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1BE8E-ADE5-43EA-942A-2A4A3EE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4. Conectores de alimentação, SATA e mais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B0B8FB-B078-456D-BACE-77E6BC31C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pt-BR" dirty="0"/>
              <a:t>Há outros conectores importantes espalhados pela placa-mãe. Ao contrário dos que foram mencionados anteriormente, estes ocupam posições menos padronizadas.</a:t>
            </a:r>
          </a:p>
          <a:p>
            <a:r>
              <a:rPr lang="pt-BR" dirty="0"/>
              <a:t>A exceção vai para o conector ATX de 24 pinos, da </a:t>
            </a:r>
            <a:r>
              <a:rPr lang="pt-BR" dirty="0">
                <a:hlinkClick r:id="rId2"/>
              </a:rPr>
              <a:t>fonte de alimentação elétrica</a:t>
            </a:r>
            <a:r>
              <a:rPr lang="pt-BR" dirty="0"/>
              <a:t>. Normalmente, ele fica localizado na borda do componente, ao lado dos slots de memória RAM.</a:t>
            </a:r>
          </a:p>
          <a:p>
            <a:r>
              <a:rPr lang="pt-BR" dirty="0"/>
              <a:t>A placa também pode ter um ou mais conectores auxiliares de quatro, seis ou oito pinos. Com frequência, eles fornecem alimentação elétrica complementar para processadores exigentes.</a:t>
            </a:r>
          </a:p>
          <a:p>
            <a:r>
              <a:rPr lang="pt-BR" dirty="0"/>
              <a:t>Também costuma haver conectores para a ventoinha (cooler) da CPU e, em placas para PCs do tipo </a:t>
            </a:r>
            <a:r>
              <a:rPr lang="pt-BR" i="1" dirty="0"/>
              <a:t>gamer</a:t>
            </a:r>
            <a:r>
              <a:rPr lang="pt-BR" dirty="0"/>
              <a:t>, para LEDs de iluminação.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30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43C01-B36E-4977-96DC-93E95490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4. Conectores de alimentação, SATA e mais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3938D-1807-42E7-8915-F754B6A5E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64" y="1766004"/>
            <a:ext cx="6787299" cy="358617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Você também pode encontrar </a:t>
            </a:r>
            <a:r>
              <a:rPr lang="pt-BR" dirty="0">
                <a:hlinkClick r:id="rId2"/>
              </a:rPr>
              <a:t>conectores SATA</a:t>
            </a:r>
            <a:r>
              <a:rPr lang="pt-BR" dirty="0"/>
              <a:t> para permitir que SSDs ou HDs sejam instalados na máquina. É comum placas-mãe terem de dois a seis conectores do tipo.</a:t>
            </a:r>
          </a:p>
          <a:p>
            <a:r>
              <a:rPr lang="pt-BR" dirty="0"/>
              <a:t>Ainda para armazenamento, a motherboard pode ter um ou mais </a:t>
            </a:r>
            <a:r>
              <a:rPr lang="pt-BR" dirty="0">
                <a:hlinkClick r:id="rId3"/>
              </a:rPr>
              <a:t>slots M.2 (2242, 2260 ou 2280)</a:t>
            </a:r>
            <a:r>
              <a:rPr lang="pt-BR" dirty="0"/>
              <a:t> para instalação de SSDs mais avançados.</a:t>
            </a:r>
          </a:p>
          <a:p>
            <a:r>
              <a:rPr lang="pt-BR" dirty="0"/>
              <a:t>O componente também traz pinos para o painel frontal do computador. É por meio deles que os botões de liga / desliga e reset funcionam. O mesmo vale para portas USB, slots para leitura de </a:t>
            </a:r>
            <a:r>
              <a:rPr lang="pt-BR" dirty="0">
                <a:hlinkClick r:id="rId4"/>
              </a:rPr>
              <a:t>cartões SD</a:t>
            </a:r>
            <a:r>
              <a:rPr lang="pt-BR" dirty="0"/>
              <a:t> e conexão para fones e microfone.</a:t>
            </a:r>
          </a:p>
          <a:p>
            <a:r>
              <a:rPr lang="pt-BR" dirty="0"/>
              <a:t>A ligação dos conectores do painel frontal aos pinos deve ser feita de acordo com as orientações do manual da placa-mãe.</a:t>
            </a:r>
          </a:p>
        </p:txBody>
      </p:sp>
      <p:pic>
        <p:nvPicPr>
          <p:cNvPr id="4" name="Picture 2" descr="Os principais componentes de uma motherboard — imagem original: ASRock">
            <a:extLst>
              <a:ext uri="{FF2B5EF4-FFF2-40B4-BE49-F238E27FC236}">
                <a16:creationId xmlns:a16="http://schemas.microsoft.com/office/drawing/2014/main" id="{3667CAAB-C2BF-4473-AE6F-9A7F5F682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4279" y="1799559"/>
            <a:ext cx="4375384" cy="35190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4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038D0-0EB6-4919-8327-593101CA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UEFI ou BIOS e bateria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87817C-2677-4FA6-88A7-312128C7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026" y="1853248"/>
            <a:ext cx="8946541" cy="4195481"/>
          </a:xfrm>
        </p:spPr>
        <p:txBody>
          <a:bodyPr>
            <a:normAutofit/>
          </a:bodyPr>
          <a:lstStyle/>
          <a:p>
            <a:r>
              <a:rPr lang="pt-BR" dirty="0"/>
              <a:t>Outro chip essencial da placa-mãe é o que abriga o </a:t>
            </a:r>
            <a:r>
              <a:rPr lang="pt-BR" b="1" dirty="0"/>
              <a:t>UEFI</a:t>
            </a:r>
            <a:r>
              <a:rPr lang="pt-BR" dirty="0"/>
              <a:t> (</a:t>
            </a:r>
            <a:r>
              <a:rPr lang="pt-BR" i="1" dirty="0"/>
              <a:t>Unified Extensible Firmware Interface</a:t>
            </a:r>
            <a:r>
              <a:rPr lang="pt-BR" dirty="0"/>
              <a:t>) ou o </a:t>
            </a:r>
            <a:r>
              <a:rPr lang="pt-BR" b="1" dirty="0"/>
              <a:t>BIOS</a:t>
            </a:r>
            <a:r>
              <a:rPr lang="pt-BR" dirty="0"/>
              <a:t> </a:t>
            </a:r>
            <a:r>
              <a:rPr lang="pt-BR" i="1" dirty="0"/>
              <a:t>(Basic Input-Output System</a:t>
            </a:r>
            <a:r>
              <a:rPr lang="pt-BR" dirty="0"/>
              <a:t>). O primeiro é mais moderno, razão pela qual vem substituindo o segundo.</a:t>
            </a:r>
          </a:p>
          <a:p>
            <a:r>
              <a:rPr lang="pt-BR" dirty="0"/>
              <a:t>Mas ambos têm as mesmas funções básicas: reconhecer e possibilitar o gerenciamento dos dispositivos conectados à motherboard. Também cabe ao UEFI ou ao BIOS permitir que o computador inicialize e carregue o sistema operacional.</a:t>
            </a:r>
          </a:p>
          <a:p>
            <a:r>
              <a:rPr lang="pt-BR" dirty="0"/>
              <a:t>O componente deve ainda guardar informações sobre hora, data e configurações de hardware definidas pelo usuário. Para que esses dados não se percam quando a máquina é desligada, as placas-mãe mantêm o chip que armazena o UEFI/BIOS ligado a uma bateria (embora as configurações possam ser guardadas em memória Flash).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137093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CA67E-F11D-4075-8616-C9BC5AEB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UEFI ou BIOS e bateria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BDE39F-238A-4E50-965A-76D0E91EC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UEFI foi criado porque o BIOS é uma tecnologia antiga — seu surgimento remete aos anos 1980. O padrão UEFI traz muito recursos importantes para computadores atuais. Entre eles estão suporte melhorado a vários sistemas operacionais (como distribuições Linux e, claro, os sistemas Windows) e a hardware avançado.</a:t>
            </a:r>
          </a:p>
          <a:p>
            <a:r>
              <a:rPr lang="pt-BR" dirty="0"/>
              <a:t>Você pode acessar a interface do UEFI/BIOS que dá acesso às configurações de hardware (para ativar ou desativar um SSD, por exemplo) pressionando teclas como </a:t>
            </a:r>
            <a:r>
              <a:rPr lang="pt-BR" dirty="0" err="1"/>
              <a:t>Esc</a:t>
            </a:r>
            <a:r>
              <a:rPr lang="pt-BR" dirty="0"/>
              <a:t>, F2 ou Delete. Consulte o manual da placa para saber a tecla certa.</a:t>
            </a:r>
          </a:p>
          <a:p>
            <a:r>
              <a:rPr lang="pt-BR" dirty="0"/>
              <a:t>Um detalhe importante: para muitos fabricantes, o UEFI é apenas um tipo de BIOS. Por esse motivo, não é incomum placas-mãe baseadas em UEFI terem esse componente identificado como BIOS.</a:t>
            </a:r>
          </a:p>
        </p:txBody>
      </p:sp>
    </p:spTree>
    <p:extLst>
      <p:ext uri="{BB962C8B-B14F-4D97-AF65-F5344CB8AC3E}">
        <p14:creationId xmlns:p14="http://schemas.microsoft.com/office/powerpoint/2010/main" val="4102489885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aiba como configurar a BIOS do PC para economizar energia | Dicas e  Tutoriais | TechTudo">
            <a:extLst>
              <a:ext uri="{FF2B5EF4-FFF2-40B4-BE49-F238E27FC236}">
                <a16:creationId xmlns:a16="http://schemas.microsoft.com/office/drawing/2014/main" id="{DDBE4A4F-3F66-4156-9862-F7A73C0D82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12" y="1230516"/>
            <a:ext cx="4765497" cy="35402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o saber se a bateria CMOS do seu computador está com defeito - TecMundo">
            <a:extLst>
              <a:ext uri="{FF2B5EF4-FFF2-40B4-BE49-F238E27FC236}">
                <a16:creationId xmlns:a16="http://schemas.microsoft.com/office/drawing/2014/main" id="{86162871-B619-4F40-8394-6ED19D336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01" y="1841465"/>
            <a:ext cx="4869198" cy="27389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2083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4958F-9556-4AB8-8B88-178E1A8A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60D62D-E6DC-4776-BA35-C044E7F5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https://www.topgadget.com.br/</a:t>
            </a:r>
            <a:r>
              <a:rPr lang="pt-BR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howto</a:t>
            </a:r>
            <a:r>
              <a:rPr lang="pt-BR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/computador/o-que-sao-os-slots-de-expansao.htm#:~:</a:t>
            </a:r>
            <a:r>
              <a:rPr lang="pt-BR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</a:t>
            </a:r>
            <a:r>
              <a:rPr lang="pt-BR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=Um%20slot%20de%20expans%C3%A3o%20refere,voc%C3%AA%20comprou%20a%20placa%2Dm%C3%A3e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r>
              <a:rPr lang="pt-BR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https://www.recuperacaodedadoshd.com.br/o-que-e-sata-e-qual-a-diferenca-para-o-pata-ide/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https://pt.wikipedia.org/wiki/Jumper#:~:</a:t>
            </a:r>
            <a:r>
              <a:rPr lang="pt-BR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</a:t>
            </a:r>
            <a:r>
              <a:rPr lang="pt-B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=Jumper%20%C3%A9%20um%20pequeno%20condutor,como%20placas%2Dm%C3%A3e%20de%20computadores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r>
              <a:rPr lang="pt-BR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https://sergiomartins.pt/v2/2020/08/20/northbridge-southbridge/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https://www.techtudo.com.br/noticias/2012/11/entenda-o-que-e-sata-e-qual-diferenca-para-o-ide.ghtml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https://tecnoblog.net/responde/diferencas-placas-mae-micro-atx-mini-nano-pico-itx/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5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ED0441-8D5C-4E94-AD7D-8E5C731D4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469" y="232136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8800" dirty="0"/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4065375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CA MÃE ONBOARD">
            <a:extLst>
              <a:ext uri="{FF2B5EF4-FFF2-40B4-BE49-F238E27FC236}">
                <a16:creationId xmlns:a16="http://schemas.microsoft.com/office/drawing/2014/main" id="{384EC61B-DAD3-483C-86F8-18D567F8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7" y="303343"/>
            <a:ext cx="4428508" cy="25611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laca Mãe Intel 1155 DP67DE B3 Off Board OEM - FrancaVirtual Informática">
            <a:extLst>
              <a:ext uri="{FF2B5EF4-FFF2-40B4-BE49-F238E27FC236}">
                <a16:creationId xmlns:a16="http://schemas.microsoft.com/office/drawing/2014/main" id="{082A2BD3-59BA-4935-A3FB-B4DD872CE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35" y="303343"/>
            <a:ext cx="4748366" cy="25611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FBFE6C8-2871-4782-981D-B1971F10BBBF}"/>
              </a:ext>
            </a:extLst>
          </p:cNvPr>
          <p:cNvSpPr txBox="1"/>
          <p:nvPr/>
        </p:nvSpPr>
        <p:spPr>
          <a:xfrm rot="10800000" flipV="1">
            <a:off x="661287" y="3069771"/>
            <a:ext cx="36482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On-board</a:t>
            </a:r>
          </a:p>
          <a:p>
            <a:r>
              <a:rPr lang="pt-BR" dirty="0"/>
              <a:t> Nesse tipo de placa alguns componentes internos ao computador, como as placas de vídeo, de som, do modem e de rede vêm embutidos na placa mãe. Assim, apesar de possibilitar a diminuição do preço final do computador, em caso de defeito em algum componente embutido, ele não poderá ser trocado individualmente;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BD7259-9AA1-4180-97AF-71CCE4C78790}"/>
              </a:ext>
            </a:extLst>
          </p:cNvPr>
          <p:cNvSpPr txBox="1"/>
          <p:nvPr/>
        </p:nvSpPr>
        <p:spPr>
          <a:xfrm>
            <a:off x="6459524" y="3272457"/>
            <a:ext cx="3804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Off-board</a:t>
            </a:r>
          </a:p>
          <a:p>
            <a:r>
              <a:rPr lang="pt-BR" dirty="0"/>
              <a:t>Nesse tipo de placas os componentes não vêm embutidos à placa mãe, sendo ligados à placa mãe por meio de conectores chamados de </a:t>
            </a:r>
            <a:r>
              <a:rPr lang="pt-BR" i="1" dirty="0"/>
              <a:t>slots</a:t>
            </a:r>
            <a:endParaRPr lang="pt-BR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7502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81901-4D0E-4B53-AA4C-0DC83CD8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Placas-Mães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1C2583-D62D-4723-8EF6-575FACE7B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ASRock</a:t>
            </a:r>
            <a:r>
              <a:rPr lang="pt-BR" dirty="0"/>
              <a:t>, </a:t>
            </a:r>
            <a:r>
              <a:rPr lang="pt-BR" dirty="0">
                <a:hlinkClick r:id="rId3"/>
              </a:rPr>
              <a:t>Asus</a:t>
            </a:r>
            <a:r>
              <a:rPr lang="pt-BR" dirty="0"/>
              <a:t>, </a:t>
            </a:r>
            <a:r>
              <a:rPr lang="pt-BR" dirty="0">
                <a:hlinkClick r:id="rId4"/>
              </a:rPr>
              <a:t>Gigabyte</a:t>
            </a:r>
            <a:r>
              <a:rPr lang="pt-BR" dirty="0"/>
              <a:t> e </a:t>
            </a:r>
            <a:r>
              <a:rPr lang="pt-BR" dirty="0">
                <a:hlinkClick r:id="rId5"/>
              </a:rPr>
              <a:t>MSI</a:t>
            </a:r>
            <a:r>
              <a:rPr lang="pt-BR" dirty="0"/>
              <a:t> estão entre as principais fabricantes de placas-mães para PCs.</a:t>
            </a:r>
          </a:p>
        </p:txBody>
      </p:sp>
      <p:pic>
        <p:nvPicPr>
          <p:cNvPr id="4098" name="Picture 2" descr="Entenda os tipos de placa-mãe de PC e as principais diferenças – Tecnoblog">
            <a:extLst>
              <a:ext uri="{FF2B5EF4-FFF2-40B4-BE49-F238E27FC236}">
                <a16:creationId xmlns:a16="http://schemas.microsoft.com/office/drawing/2014/main" id="{39ABFD67-0171-4802-9098-6A277016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32" y="3261220"/>
            <a:ext cx="6667500" cy="26479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019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CD8FF-E09B-4824-A0A9-D8267D93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Conhecendo as partes de uma placa-mãe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CA58C8-AACE-4BE2-A856-CC6B1A415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As placas-mãe padronizadas têm formato retangular ou quadrangular. É assim para que elas possam ser instaladas adequadamente no gabinete do computador.</a:t>
            </a:r>
          </a:p>
          <a:p>
            <a:r>
              <a:rPr lang="pt-BR" dirty="0"/>
              <a:t>Nos gabinetes do tipo torre, a placa-mãe fica "em pé", ou seja, é instalada em posição vertical. Embora menos comuns no mercado, também é possível encontrar gabinetes horizontais, que deixam a placa “deitada”.</a:t>
            </a:r>
          </a:p>
          <a:p>
            <a:r>
              <a:rPr lang="pt-BR" dirty="0"/>
              <a:t>Em ambos os casos, os conectores da placa-mãe devem ser posicionados em áreas específicas. Isso porque é necessário garantir que componentes sejam acoplados nela e, ao mesmo, ocupem um local apropriado no gabinete.</a:t>
            </a:r>
          </a:p>
        </p:txBody>
      </p:sp>
    </p:spTree>
    <p:extLst>
      <p:ext uri="{BB962C8B-B14F-4D97-AF65-F5344CB8AC3E}">
        <p14:creationId xmlns:p14="http://schemas.microsoft.com/office/powerpoint/2010/main" val="303461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7A908-28B5-4FD5-9962-BBE33197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pt-BR" b="1" dirty="0"/>
              <a:t>Cabo SATA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F42678-A6DA-48C4-B6EC-F3F0C2A6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6" y="1323364"/>
            <a:ext cx="4745038" cy="3615267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pt-BR" dirty="0"/>
              <a:t>O que o cabo SATA faz de mais importante é se comunicar com a placa mãe. Assim, dá pra aproveitar melhor os dispositivos de armazenamento, que é onde você guarda todos os seus arquivos!</a:t>
            </a:r>
          </a:p>
          <a:p>
            <a:r>
              <a:rPr lang="pt-BR" dirty="0"/>
              <a:t>E tem três tipos diferentes de cabo SATA, Todos têm o mesmo trabalho, que é fazer essa conexão física com a placa-mãe. Mas tem tipos que são mais rápidos do que outros.</a:t>
            </a:r>
          </a:p>
          <a:p>
            <a:r>
              <a:rPr lang="pt-BR" dirty="0"/>
              <a:t>O  SATA 3.0 é o mais rápido, com 600 megabytes, ou MB, por segundo. O mais lento é o SATA 1.0, que transmite 150MB por segundo. Também tem o SATA 2.0, que transmite 300MB por segundo.</a:t>
            </a:r>
            <a:br>
              <a:rPr lang="pt-BR" dirty="0"/>
            </a:br>
            <a:endParaRPr lang="pt-BR" dirty="0"/>
          </a:p>
        </p:txBody>
      </p:sp>
      <p:pic>
        <p:nvPicPr>
          <p:cNvPr id="1026" name="Picture 2" descr="https://www.recuperacaodedadoshd.com.br/wp-content/uploads/2021/07/sata-vs-pata-ide-2.png">
            <a:extLst>
              <a:ext uri="{FF2B5EF4-FFF2-40B4-BE49-F238E27FC236}">
                <a16:creationId xmlns:a16="http://schemas.microsoft.com/office/drawing/2014/main" id="{4C6A34F8-F43A-4922-8B1E-61FA8714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143" y="1323364"/>
            <a:ext cx="2952862" cy="33623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126296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AC7F6-65AB-42FB-9FE3-23FC369D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Chipset: um chip essencial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363A07-EE03-4D61-965F-6A8798D8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769" y="1732450"/>
            <a:ext cx="5350272" cy="313865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r>
              <a:rPr lang="pt-BR" dirty="0"/>
              <a:t>Você vai encontrar alguns chips integrados à placa-mãe. O mais importante deles é o </a:t>
            </a:r>
            <a:r>
              <a:rPr lang="pt-BR" b="1" dirty="0"/>
              <a:t>chipset</a:t>
            </a:r>
            <a:r>
              <a:rPr lang="pt-BR" dirty="0"/>
              <a:t>. Cabe a ele gerenciar a comunicação entre CPU, GPU, memória RAM, unidades de armazenamento e outros componentes.</a:t>
            </a:r>
          </a:p>
          <a:p>
            <a:r>
              <a:rPr lang="pt-BR" dirty="0"/>
              <a:t>Também cabe ao chipset determinar o suporte a determinadas tecnologias, como os tipos e as quantidades de portas USB ou </a:t>
            </a:r>
            <a:r>
              <a:rPr lang="pt-BR" dirty="0">
                <a:hlinkClick r:id="rId2"/>
              </a:rPr>
              <a:t>Thunderbolt</a:t>
            </a:r>
            <a:r>
              <a:rPr lang="pt-BR" dirty="0"/>
              <a:t>.</a:t>
            </a:r>
          </a:p>
          <a:p>
            <a:r>
              <a:rPr lang="pt-BR" dirty="0"/>
              <a:t>Normalmente, o chipset é produzido pelo mesmo fabricante do processador. Há uma boa razão para isso. Ao desenvolver uma linha de processadores, companhias como Intel e AMD criam um ou mais modelos de chipset como parte do projeto. Assim, a placa-mãe equipada com esse chipset será compatível com os processadores desenvolvidos para ele.</a:t>
            </a:r>
          </a:p>
          <a:p>
            <a:r>
              <a:rPr lang="pt-BR" dirty="0"/>
              <a:t>Placas-mães atuais costumam trazer apenas um chipset. Em modelos antigos ou com tecnologia legada, o chipset pode ser dividido em dois chips: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4548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027A9-C743-42AC-B166-7E78D400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22" y="841190"/>
            <a:ext cx="2895178" cy="954273"/>
          </a:xfrm>
        </p:spPr>
        <p:txBody>
          <a:bodyPr>
            <a:normAutofit fontScale="90000"/>
          </a:bodyPr>
          <a:lstStyle/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North</a:t>
            </a:r>
            <a:r>
              <a:rPr lang="pt-BR" dirty="0"/>
              <a:t> 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Bridge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DF392-444F-4C1B-9CD5-9C96E7AE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488" y="2066926"/>
            <a:ext cx="4516437" cy="3600450"/>
          </a:xfrm>
        </p:spPr>
        <p:txBody>
          <a:bodyPr>
            <a:normAutofit fontScale="85000" lnSpcReduction="20000"/>
          </a:bodyPr>
          <a:lstStyle/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Northbridge, conhecido como memory controller hub (MCH) em sistemas Intel, é um dos dois chips que constituem o chipset numa Motherboard.</a:t>
            </a:r>
          </a:p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northbridge gere a comunicação entre o CPU, RAM, AGP ou PCI Express e o </a:t>
            </a:r>
            <a:r>
              <a:rPr lang="pt-BR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southbridge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 alguns casos contêm controladores de vídeo integrados, conhecidos como Graphics and Memory Controller Hub (GMCH) em sistemas Intel.</a:t>
            </a:r>
          </a:p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Normalmente suportam apenas uma ou duas classes de CPU e uma tipologia de RAM. São raros os que suportam mais.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6969D24-5C72-48D0-94A0-C5108D233BDF}"/>
              </a:ext>
            </a:extLst>
          </p:cNvPr>
          <p:cNvSpPr txBox="1">
            <a:spLocks/>
          </p:cNvSpPr>
          <p:nvPr/>
        </p:nvSpPr>
        <p:spPr>
          <a:xfrm>
            <a:off x="7291600" y="975148"/>
            <a:ext cx="2257003" cy="954273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South bridge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4062423-2F6D-4F4E-B624-5C9E35929F68}"/>
              </a:ext>
            </a:extLst>
          </p:cNvPr>
          <p:cNvSpPr txBox="1">
            <a:spLocks/>
          </p:cNvSpPr>
          <p:nvPr/>
        </p:nvSpPr>
        <p:spPr>
          <a:xfrm>
            <a:off x="6237505" y="1931194"/>
            <a:ext cx="4315846" cy="3871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Visto que o southbridge não está diretamente conectado ao CPU é-lhe dada a responsabilidade de gerir os dispositivos mais lentos.</a:t>
            </a:r>
          </a:p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 southbridge em particular pode ser pensado para funcionar com vários North bridges diferentes, mas estes dois chips devem ser projetados para trabalhar em conjunto.</a:t>
            </a:r>
          </a:p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o Chip responsável pela comunicação com as placas PCI e periféricos.</a:t>
            </a:r>
          </a:p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Também faz a comunicação com portas USB e no caso de placas-mães com periféricos embutidos (on board), como placa de áudio, e rede e Raid.</a:t>
            </a:r>
          </a:p>
        </p:txBody>
      </p:sp>
    </p:spTree>
    <p:extLst>
      <p:ext uri="{BB962C8B-B14F-4D97-AF65-F5344CB8AC3E}">
        <p14:creationId xmlns:p14="http://schemas.microsoft.com/office/powerpoint/2010/main" val="333798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hipset: o que é e onde encontrar na placa mãe - Blog bringIT">
            <a:extLst>
              <a:ext uri="{FF2B5EF4-FFF2-40B4-BE49-F238E27FC236}">
                <a16:creationId xmlns:a16="http://schemas.microsoft.com/office/drawing/2014/main" id="{8712A1BB-128D-4727-A2B7-868FE1ED6F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0532" y="1731963"/>
            <a:ext cx="6181411" cy="40592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507</TotalTime>
  <Words>2739</Words>
  <Application>Microsoft Office PowerPoint</Application>
  <PresentationFormat>Widescreen</PresentationFormat>
  <Paragraphs>109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Calisto MT</vt:lpstr>
      <vt:lpstr>Trebuchet MS</vt:lpstr>
      <vt:lpstr>Wingdings 2</vt:lpstr>
      <vt:lpstr>Wingdings 3</vt:lpstr>
      <vt:lpstr>Ardósia</vt:lpstr>
      <vt:lpstr>Placa mãe</vt:lpstr>
      <vt:lpstr>Apresentação do PowerPoint</vt:lpstr>
      <vt:lpstr>Apresentação do PowerPoint</vt:lpstr>
      <vt:lpstr>Tipos de Placas-Mães</vt:lpstr>
      <vt:lpstr>Conhecendo as partes de uma placa-mãe</vt:lpstr>
      <vt:lpstr>Cabo SATA  </vt:lpstr>
      <vt:lpstr>Chipset: um chip essencial </vt:lpstr>
      <vt:lpstr>North Bridge</vt:lpstr>
      <vt:lpstr>Apresentação do PowerPoint</vt:lpstr>
      <vt:lpstr>Apresentação do PowerPoint</vt:lpstr>
      <vt:lpstr>Jumper </vt:lpstr>
      <vt:lpstr>Uso e para que serve na computação</vt:lpstr>
      <vt:lpstr>Onde são Encontrados?</vt:lpstr>
      <vt:lpstr>1. Conectores Traseiros</vt:lpstr>
      <vt:lpstr>1. Conectores Traseiros</vt:lpstr>
      <vt:lpstr>Apresentação do PowerPoint</vt:lpstr>
      <vt:lpstr>Slot de expansão</vt:lpstr>
      <vt:lpstr>Apresentação do PowerPoint</vt:lpstr>
      <vt:lpstr>3. Processador e Memória RAM</vt:lpstr>
      <vt:lpstr>3. Processador e Memória Ram</vt:lpstr>
      <vt:lpstr>4. Conectores de alimentação, SATA e mais </vt:lpstr>
      <vt:lpstr>4. Conectores de alimentação, SATA e mais </vt:lpstr>
      <vt:lpstr>UEFI ou BIOS e bateria </vt:lpstr>
      <vt:lpstr>UEFI ou BIOS e bateria</vt:lpstr>
      <vt:lpstr>Apresentação do PowerPoint</vt:lpstr>
      <vt:lpstr>Bibliografia: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Placa mãe</dc:title>
  <dc:creator>CAI</dc:creator>
  <cp:lastModifiedBy>CAI</cp:lastModifiedBy>
  <cp:revision>41</cp:revision>
  <dcterms:created xsi:type="dcterms:W3CDTF">2023-02-27T11:14:12Z</dcterms:created>
  <dcterms:modified xsi:type="dcterms:W3CDTF">2023-03-02T13:55:12Z</dcterms:modified>
</cp:coreProperties>
</file>